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449" r:id="rId3"/>
    <p:sldId id="1337" r:id="rId4"/>
    <p:sldId id="1404" r:id="rId5"/>
    <p:sldId id="1405" r:id="rId6"/>
    <p:sldId id="1406" r:id="rId7"/>
    <p:sldId id="1407" r:id="rId8"/>
    <p:sldId id="1408" r:id="rId9"/>
    <p:sldId id="1409" r:id="rId10"/>
    <p:sldId id="1410" r:id="rId11"/>
    <p:sldId id="1411" r:id="rId12"/>
    <p:sldId id="1412" r:id="rId13"/>
    <p:sldId id="1413" r:id="rId14"/>
    <p:sldId id="1414" r:id="rId15"/>
    <p:sldId id="1415" r:id="rId16"/>
    <p:sldId id="1416" r:id="rId17"/>
    <p:sldId id="1417" r:id="rId18"/>
    <p:sldId id="1418" r:id="rId19"/>
    <p:sldId id="1419" r:id="rId20"/>
    <p:sldId id="1420" r:id="rId21"/>
    <p:sldId id="1421" r:id="rId22"/>
    <p:sldId id="1422" r:id="rId23"/>
    <p:sldId id="1423" r:id="rId24"/>
    <p:sldId id="1424" r:id="rId25"/>
    <p:sldId id="1425" r:id="rId26"/>
    <p:sldId id="1426" r:id="rId27"/>
    <p:sldId id="1429" r:id="rId28"/>
    <p:sldId id="1430" r:id="rId29"/>
    <p:sldId id="1431" r:id="rId30"/>
    <p:sldId id="1432" r:id="rId31"/>
    <p:sldId id="1434" r:id="rId32"/>
    <p:sldId id="1438" r:id="rId33"/>
    <p:sldId id="1439" r:id="rId34"/>
    <p:sldId id="1440" r:id="rId35"/>
    <p:sldId id="1441" r:id="rId36"/>
    <p:sldId id="1450" r:id="rId37"/>
    <p:sldId id="1305" r:id="rId38"/>
    <p:sldId id="1451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</a:t>
            </a:r>
            <a:r>
              <a:rPr lang="en-US" altLang="en-US" sz="4000" smtClean="0"/>
              <a:t>15 </a:t>
            </a:r>
            <a:r>
              <a:rPr lang="en-US" altLang="en-US" sz="4000" dirty="0" smtClean="0"/>
              <a:t>– Program Design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length&gt;=MAX_LENGTH: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horizontal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</a:t>
            </a:r>
            <a:r>
              <a:rPr lang="en-US" dirty="0" smtClean="0"/>
              <a:t>vertical space</a:t>
            </a:r>
            <a:r>
              <a:rPr lang="en-US" dirty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</a:t>
            </a:r>
            <a:r>
              <a:rPr lang="en-US" dirty="0"/>
              <a:t>vertical </a:t>
            </a:r>
            <a:r>
              <a:rPr lang="en-US" dirty="0" smtClean="0"/>
              <a:t>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meaningful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</a:t>
            </a:r>
            <a:r>
              <a:rPr lang="en-US" dirty="0"/>
              <a:t>meaningful comments</a:t>
            </a:r>
            <a:r>
              <a:rPr lang="en-US" dirty="0" smtClean="0"/>
              <a:t>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actually </a:t>
            </a:r>
            <a:r>
              <a:rPr lang="en-US" dirty="0"/>
              <a:t>part of </a:t>
            </a:r>
            <a:r>
              <a:rPr lang="en-US" dirty="0" smtClean="0"/>
              <a:t>a function </a:t>
            </a:r>
            <a:br>
              <a:rPr lang="en-US" dirty="0" smtClean="0"/>
            </a:br>
            <a:r>
              <a:rPr lang="en-US" dirty="0" smtClean="0"/>
              <a:t>that creates a list </a:t>
            </a:r>
            <a:r>
              <a:rPr lang="en-US" dirty="0"/>
              <a:t>of the </a:t>
            </a:r>
            <a:r>
              <a:rPr lang="en-US" dirty="0" smtClean="0"/>
              <a:t>possible </a:t>
            </a:r>
            <a:br>
              <a:rPr lang="en-US" dirty="0" smtClean="0"/>
            </a:br>
            <a:r>
              <a:rPr lang="en-US" dirty="0" smtClean="0"/>
              <a:t>passwords for </a:t>
            </a:r>
            <a:r>
              <a:rPr lang="en-US" dirty="0"/>
              <a:t>a swipe-based </a:t>
            </a:r>
            <a:r>
              <a:rPr lang="en-US" dirty="0" smtClean="0"/>
              <a:t>login </a:t>
            </a:r>
            <a:br>
              <a:rPr lang="en-US" dirty="0" smtClean="0"/>
            </a:br>
            <a:r>
              <a:rPr lang="en-US" dirty="0" smtClean="0"/>
              <a:t>system on an Android smart phone</a:t>
            </a:r>
          </a:p>
          <a:p>
            <a:pPr marL="742950" lvl="2" indent="-342900"/>
            <a:r>
              <a:rPr lang="en-US" dirty="0" smtClean="0"/>
              <a:t>Dr. Gibson co-wrote a paper on this,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657" y="3298857"/>
            <a:ext cx="18669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1"/>
            <a:r>
              <a:rPr lang="en-US" dirty="0" smtClean="0"/>
              <a:t>Difference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 Manipulation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sounds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This 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lvl="3"/>
            <a:endParaRPr lang="en-US" dirty="0"/>
          </a:p>
          <a:p>
            <a:r>
              <a:rPr lang="en-US" b="1" u="sng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to quit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QUIT: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tip and total (set min for large parties)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 = float(input(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tip percent: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LARGE_PARTY 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percent &lt; MIN_TIP: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MIN_TIP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minimum tip of"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MIN_TIP,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 large parties"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to see if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is also in the prime number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[p]):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[f],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"and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line!</a:t>
            </a:r>
            <a:br>
              <a:rPr lang="en-US" dirty="0" smtClean="0"/>
            </a:br>
            <a:r>
              <a:rPr lang="en-US" dirty="0" smtClean="0"/>
              <a:t>As long as the comment won’t wrap around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430181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10694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Here is an example of a poorly modular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Bad: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3705" y="3210614"/>
            <a:ext cx="324826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can we improve this function to be more modular and adaptable?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Let’s make the size of the grid a parameter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 smtClean="0"/>
              <a:t>And let’s add the element as a parameter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black"/>
                </a:solidFill>
              </a:rPr>
              <a:t>Better: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(size,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row  = []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409" y="3901278"/>
            <a:ext cx="291829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How could we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adjust this to allow non-square grids?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your program in small increments</a:t>
            </a:r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to step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Why Use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development:</a:t>
            </a:r>
            <a:endParaRPr lang="en-US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</a:t>
            </a:r>
            <a:endParaRPr lang="en-US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</a:t>
            </a:r>
            <a:r>
              <a:rPr lang="en-US" sz="3200" dirty="0" smtClean="0"/>
              <a:t>higher </a:t>
            </a:r>
            <a:r>
              <a:rPr lang="en-US" sz="3200" dirty="0"/>
              <a:t>quality </a:t>
            </a:r>
            <a:r>
              <a:rPr lang="en-US" sz="3200" dirty="0" smtClean="0"/>
              <a:t>code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 smtClean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is easy...</a:t>
            </a:r>
          </a:p>
          <a:p>
            <a:r>
              <a:rPr lang="en-US" dirty="0" smtClean="0"/>
              <a:t>Writing code that works correctly is HARD</a:t>
            </a:r>
          </a:p>
          <a:p>
            <a:pPr lvl="3"/>
            <a:endParaRPr lang="en-US" dirty="0" smtClean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</a:t>
            </a:r>
            <a:r>
              <a:rPr lang="en-US" dirty="0" smtClean="0"/>
              <a:t>part (sometimes</a:t>
            </a:r>
            <a:r>
              <a:rPr lang="en-US" dirty="0"/>
              <a:t>!)</a:t>
            </a:r>
          </a:p>
          <a:p>
            <a:r>
              <a:rPr lang="en-US" dirty="0" smtClean="0"/>
              <a:t>If you only wrote one function since the last run, start by looking there for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dirty="0" smtClean="0"/>
              <a:t>Alan Turing</a:t>
            </a:r>
          </a:p>
          <a:p>
            <a:pPr lvl="1"/>
            <a:r>
              <a:rPr lang="en-US" dirty="0" smtClean="0"/>
              <a:t>Helped to break the German</a:t>
            </a:r>
            <a:br>
              <a:rPr lang="en-US" dirty="0" smtClean="0"/>
            </a:br>
            <a:r>
              <a:rPr lang="en-US" dirty="0" err="1" smtClean="0"/>
              <a:t>Engima</a:t>
            </a:r>
            <a:r>
              <a:rPr lang="en-US" dirty="0" smtClean="0"/>
              <a:t> cipher during WWII</a:t>
            </a:r>
          </a:p>
          <a:p>
            <a:pPr lvl="1"/>
            <a:r>
              <a:rPr lang="en-US" dirty="0" smtClean="0"/>
              <a:t>Proposed the “Turing test” to </a:t>
            </a:r>
            <a:br>
              <a:rPr lang="en-US" dirty="0" smtClean="0"/>
            </a:br>
            <a:r>
              <a:rPr lang="en-US" dirty="0" smtClean="0"/>
              <a:t>measure artificial intelligence</a:t>
            </a:r>
          </a:p>
          <a:p>
            <a:pPr lvl="1"/>
            <a:r>
              <a:rPr lang="en-US" dirty="0" smtClean="0"/>
              <a:t>Turing “machines”</a:t>
            </a:r>
          </a:p>
          <a:p>
            <a:pPr lvl="1"/>
            <a:r>
              <a:rPr lang="en-US" dirty="0" smtClean="0"/>
              <a:t>Designed the first computer</a:t>
            </a:r>
            <a:br>
              <a:rPr lang="en-US" dirty="0" smtClean="0"/>
            </a:br>
            <a:r>
              <a:rPr lang="en-US" dirty="0" smtClean="0"/>
              <a:t>chess program in 1953</a:t>
            </a:r>
            <a:endParaRPr lang="en-US" dirty="0"/>
          </a:p>
          <a:p>
            <a:pPr lvl="1"/>
            <a:r>
              <a:rPr lang="en-US" dirty="0" smtClean="0"/>
              <a:t>Sadly, a persecuted gay man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55" y="2451043"/>
            <a:ext cx="2909682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appointment.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gateway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advising.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65502" cy="4517689"/>
          </a:xfrm>
        </p:spPr>
        <p:txBody>
          <a:bodyPr/>
          <a:lstStyle/>
          <a:p>
            <a:r>
              <a:rPr lang="en-US" dirty="0"/>
              <a:t>Project 1 is out on Blackboard now</a:t>
            </a:r>
          </a:p>
          <a:p>
            <a:pPr lvl="1"/>
            <a:r>
              <a:rPr lang="en-US" b="1" i="1" u="sng" dirty="0" smtClean="0"/>
              <a:t>Project</a:t>
            </a:r>
            <a:r>
              <a:rPr lang="en-US" dirty="0" smtClean="0"/>
              <a:t> </a:t>
            </a:r>
            <a:r>
              <a:rPr lang="en-US" dirty="0"/>
              <a:t>is due by Friday (Apr </a:t>
            </a:r>
            <a:r>
              <a:rPr lang="en-US" dirty="0" smtClean="0"/>
              <a:t>5th</a:t>
            </a:r>
            <a:r>
              <a:rPr lang="en-US" dirty="0"/>
              <a:t>) at </a:t>
            </a:r>
            <a:r>
              <a:rPr lang="en-US" dirty="0" smtClean="0"/>
              <a:t>11:59:59 PM</a:t>
            </a:r>
          </a:p>
          <a:p>
            <a:pPr lvl="2"/>
            <a:endParaRPr lang="en-US" dirty="0"/>
          </a:p>
          <a:p>
            <a:r>
              <a:rPr lang="en-US" dirty="0" smtClean="0"/>
              <a:t>Functionality &gt;&gt; following submitted design</a:t>
            </a:r>
          </a:p>
          <a:p>
            <a:pPr lvl="3"/>
            <a:endParaRPr lang="en-US" dirty="0"/>
          </a:p>
          <a:p>
            <a:r>
              <a:rPr lang="en-US" dirty="0" smtClean="0"/>
              <a:t>Second midterm exam is </a:t>
            </a:r>
            <a:r>
              <a:rPr lang="en-US" strike="sngStrike" dirty="0" smtClean="0"/>
              <a:t>April 15th and </a:t>
            </a:r>
            <a:r>
              <a:rPr lang="en-US" strike="sngStrike" dirty="0" smtClean="0"/>
              <a:t>16th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April 17th and 18th </a:t>
            </a:r>
            <a:r>
              <a:rPr lang="en-US" dirty="0" smtClean="0"/>
              <a:t>(Wed/</a:t>
            </a:r>
            <a:r>
              <a:rPr lang="en-US" dirty="0" err="1" smtClean="0"/>
              <a:t>Thur</a:t>
            </a:r>
            <a:r>
              <a:rPr lang="en-US" dirty="0" smtClean="0"/>
              <a:t> of same week)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Android password swipe:</a:t>
            </a:r>
          </a:p>
          <a:p>
            <a:pPr lvl="1"/>
            <a:r>
              <a:rPr lang="en-US" sz="1600" dirty="0"/>
              <a:t>http://static.usenix.org/events/woot10/tech/full_papers/Aviv.pdf</a:t>
            </a:r>
          </a:p>
          <a:p>
            <a:r>
              <a:rPr lang="en-US" sz="2000" dirty="0" smtClean="0"/>
              <a:t>Alan Turing:</a:t>
            </a:r>
          </a:p>
          <a:p>
            <a:pPr lvl="1"/>
            <a:r>
              <a:rPr lang="en-US" sz="1600" dirty="0"/>
              <a:t>https://en.wikipedia.org/wiki/File:Alan_Turing_Aged_16.jpg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these habits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</a:t>
            </a:r>
            <a:r>
              <a:rPr lang="en-US" dirty="0" smtClean="0"/>
              <a:t>both for </a:t>
            </a:r>
            <a:r>
              <a:rPr lang="en-US" dirty="0"/>
              <a:t>your sanity and </a:t>
            </a:r>
            <a:r>
              <a:rPr lang="en-US" dirty="0" smtClean="0"/>
              <a:t>anyone else’s</a:t>
            </a:r>
          </a:p>
          <a:p>
            <a:pPr lvl="1"/>
            <a:r>
              <a:rPr lang="en-US" dirty="0" smtClean="0"/>
              <a:t>Your TA’s sanity is </a:t>
            </a:r>
            <a:r>
              <a:rPr lang="en-US" i="1" dirty="0" smtClean="0"/>
              <a:t>very</a:t>
            </a:r>
            <a:r>
              <a:rPr lang="en-US" dirty="0" smtClean="0"/>
              <a:t>, </a:t>
            </a:r>
            <a:r>
              <a:rPr lang="en-US" i="1" u="sng" dirty="0" smtClean="0"/>
              <a:t>very</a:t>
            </a:r>
            <a:r>
              <a:rPr lang="en-US" dirty="0" smtClean="0"/>
              <a:t>, </a:t>
            </a:r>
            <a:r>
              <a:rPr lang="en-US" b="1" i="1" u="sng" dirty="0" smtClean="0"/>
              <a:t>very</a:t>
            </a:r>
            <a:r>
              <a:rPr lang="en-US" dirty="0" smtClean="0"/>
              <a:t> important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</a:t>
            </a:r>
            <a:r>
              <a:rPr lang="en-US" u="sng" dirty="0"/>
              <a:t>later</a:t>
            </a:r>
          </a:p>
          <a:p>
            <a:pPr lvl="1"/>
            <a:r>
              <a:rPr lang="en-US" dirty="0"/>
              <a:t>Have </a:t>
            </a:r>
            <a:r>
              <a:rPr lang="en-US" u="sng" dirty="0"/>
              <a:t>other people</a:t>
            </a:r>
            <a:r>
              <a:rPr lang="en-US" dirty="0"/>
              <a:t>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l&gt;=4: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c+=1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l&gt;=9: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33096</TotalTime>
  <Words>1614</Words>
  <Application>Microsoft Office PowerPoint</Application>
  <PresentationFormat>On-screen Show (4:3)</PresentationFormat>
  <Paragraphs>369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15 – Program Design (cont)</vt:lpstr>
      <vt:lpstr>Last Class We Covered</vt:lpstr>
      <vt:lpstr>Any Questions from Last Time?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Adaptability: Example</vt:lpstr>
      <vt:lpstr>Incremental Development</vt:lpstr>
      <vt:lpstr>What is Incremental Development?</vt:lpstr>
      <vt:lpstr>Why Use Incremental Development?</vt:lpstr>
      <vt:lpstr>Debugging Woes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388</cp:revision>
  <dcterms:created xsi:type="dcterms:W3CDTF">2014-05-05T14:25:42Z</dcterms:created>
  <dcterms:modified xsi:type="dcterms:W3CDTF">2019-04-04T05:18:37Z</dcterms:modified>
</cp:coreProperties>
</file>